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1" r:id="rId3"/>
    <p:sldId id="275" r:id="rId4"/>
    <p:sldId id="278" r:id="rId5"/>
    <p:sldId id="279" r:id="rId6"/>
    <p:sldId id="280" r:id="rId7"/>
    <p:sldId id="285" r:id="rId8"/>
    <p:sldId id="286" r:id="rId9"/>
    <p:sldId id="276" r:id="rId10"/>
    <p:sldId id="287" r:id="rId11"/>
    <p:sldId id="288" r:id="rId12"/>
    <p:sldId id="289" r:id="rId13"/>
    <p:sldId id="290" r:id="rId14"/>
    <p:sldId id="291" r:id="rId15"/>
    <p:sldId id="267" r:id="rId16"/>
    <p:sldId id="283" r:id="rId17"/>
  </p:sldIdLst>
  <p:sldSz cx="12188825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3" autoAdjust="0"/>
    <p:restoredTop sz="94660"/>
  </p:normalViewPr>
  <p:slideViewPr>
    <p:cSldViewPr showGuides="1">
      <p:cViewPr varScale="1">
        <p:scale>
          <a:sx n="82" d="100"/>
          <a:sy n="82" d="100"/>
        </p:scale>
        <p:origin x="746" y="24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05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BC5DFD-D59C-4A78-9863-7389301FC12B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4772CC64-04AB-4F40-B370-C9EC22A15BA9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9906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772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777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7850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810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9384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368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684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341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96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50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68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565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483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3030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040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13" name="Прямая соединительная линия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15" name="Прямая соединительная линия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и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8E289087-3B90-4B7A-B0B3-663DF715D0C0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076F26-008E-40CD-B0DF-FD99CADBA164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11" name="Прямая соединительная линия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и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20A7CE-0912-4C2F-926E-0DDC0C423B66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1BBC6F-1CE0-4655-9B16-DDAF1AD7C72C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22" name="Прямая соединительная линия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8" name="Пи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cxnSp>
        <p:nvCxnSpPr>
          <p:cNvPr id="23" name="Прямая соединительная линия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31" name="Прямая соединительная линия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33" name="Прямая соединительная линия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A0BB48E-C38A-489F-B21D-27EBF8DA1A52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824002-8F04-447D-8224-40D7ED6840A4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510220-7851-4877-87D8-65579BB1DD91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D1B4D7-E962-4AD5-804D-44BB05D648F1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49B0F-5FC4-452C-84B9-DC5DB8F7EAF7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19F4E1-C9E2-4C86-91EE-CF98446AD814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 hasCustomPrompt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rtl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dirty="0" smtClean="0"/>
              <a:t>Щелкните значок, чтобы добавить фото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C544DC91-F540-462A-9952-3A556B4DB6D1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и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cxnSp>
        <p:nvCxnSpPr>
          <p:cNvPr id="16" name="Прямая соединительная линия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A4F087A6-40E8-4131-BEAB-4F5033CC1517}" type="datetime1">
              <a:rPr lang="ru-RU" smtClean="0"/>
              <a:t>17.01.2023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 smtClean="0"/>
              <a:t>Добавить нижний колонтитул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sergeev/otus_graduation_wor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babacloud.com/blog/starting-from-zero-build-an-lsm-database-with-500-lines-of-code_59811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mazon.com/Designing-Data-Intensive-Applications-Reliable-Maintainable/dp/144937332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byte.net/post/2022-04/lsm-tree/#21-lsm-tree-framework-diagra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95577" y="816468"/>
            <a:ext cx="8329031" cy="2680127"/>
          </a:xfrm>
        </p:spPr>
        <p:txBody>
          <a:bodyPr rtlCol="0"/>
          <a:lstStyle/>
          <a:p>
            <a:pPr rtl="0"/>
            <a:r>
              <a:rPr lang="ru-RU" dirty="0" smtClean="0"/>
              <a:t>Индекс для СУБД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27714" y="3496595"/>
            <a:ext cx="7516442" cy="1116085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Проектная </a:t>
            </a:r>
            <a:r>
              <a:rPr lang="ru-RU" dirty="0" smtClean="0"/>
              <a:t>работа по курсу «Алгоритмы и структуры данных»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2395577" y="6299957"/>
            <a:ext cx="7516442" cy="1116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Илья Сергеев, выпуск января 2023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Наполнение хранилища(вставка 1000000 изображений со случайными ключами)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1428477"/>
            <a:ext cx="7041378" cy="49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Поиск изображений (1000 случайных ключей)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1441425"/>
            <a:ext cx="8303942" cy="48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8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Поиск изображений без использования </a:t>
            </a:r>
            <a:r>
              <a:rPr lang="ru-RU" sz="2800" dirty="0" err="1" smtClean="0"/>
              <a:t>Блум</a:t>
            </a:r>
            <a:r>
              <a:rPr lang="ru-RU" sz="2800" dirty="0" smtClean="0"/>
              <a:t>-фильтра(1000 случайных ключей)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1772816"/>
            <a:ext cx="7287740" cy="42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2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Поиск в </a:t>
            </a:r>
            <a:r>
              <a:rPr lang="en-US" sz="2800" dirty="0" err="1" smtClean="0"/>
              <a:t>memtable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06" y="1556792"/>
            <a:ext cx="772118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0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Поиск в </a:t>
            </a:r>
            <a:r>
              <a:rPr lang="en-US" sz="2800" dirty="0" err="1" smtClean="0"/>
              <a:t>SsTable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1700808"/>
            <a:ext cx="7731409" cy="475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 smtClean="0"/>
              <a:t>ToDo</a:t>
            </a:r>
            <a:endParaRPr lang="ru-RU"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Фоновый </a:t>
            </a:r>
            <a:r>
              <a:rPr lang="en-US" dirty="0" smtClean="0"/>
              <a:t>switch index</a:t>
            </a:r>
            <a:endParaRPr lang="ru-RU" dirty="0" smtClean="0"/>
          </a:p>
          <a:p>
            <a:pPr rtl="0"/>
            <a:r>
              <a:rPr lang="ru-RU" dirty="0" smtClean="0"/>
              <a:t>Фоновый </a:t>
            </a:r>
            <a:r>
              <a:rPr lang="en-US" dirty="0" err="1" smtClean="0"/>
              <a:t>SsTable</a:t>
            </a:r>
            <a:r>
              <a:rPr lang="en-US" dirty="0" smtClean="0"/>
              <a:t> merging</a:t>
            </a:r>
            <a:endParaRPr lang="ru-RU" dirty="0" smtClean="0"/>
          </a:p>
          <a:p>
            <a:pPr rtl="0"/>
            <a:r>
              <a:rPr lang="ru-RU" dirty="0" smtClean="0"/>
              <a:t>Красивый интерфейс</a:t>
            </a:r>
            <a:endParaRPr lang="ru-RU" dirty="0"/>
          </a:p>
        </p:txBody>
      </p:sp>
      <p:sp>
        <p:nvSpPr>
          <p:cNvPr id="4" name="Объект 13"/>
          <p:cNvSpPr txBox="1">
            <a:spLocks/>
          </p:cNvSpPr>
          <p:nvPr/>
        </p:nvSpPr>
        <p:spPr>
          <a:xfrm>
            <a:off x="1593436" y="3573016"/>
            <a:ext cx="9782801" cy="1043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3"/>
              </a:rPr>
              <a:t>https://github.com/ivsergeev/otus_graduation_work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141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7907" y="1772816"/>
            <a:ext cx="9782801" cy="4032448"/>
          </a:xfrm>
        </p:spPr>
        <p:txBody>
          <a:bodyPr rtlCol="0">
            <a:noAutofit/>
          </a:bodyPr>
          <a:lstStyle/>
          <a:p>
            <a:pPr algn="just" rtl="0"/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Подробнее про </a:t>
            </a:r>
            <a:r>
              <a:rPr lang="en-US" sz="2000" dirty="0" smtClean="0"/>
              <a:t>LSM: “LSM-</a:t>
            </a:r>
            <a:r>
              <a:rPr lang="ru-RU" sz="2000" dirty="0" smtClean="0"/>
              <a:t>деревья (</a:t>
            </a:r>
            <a:r>
              <a:rPr lang="en-US" sz="2000" dirty="0" smtClean="0"/>
              <a:t>Log-structured merge-tree). </a:t>
            </a:r>
            <a:r>
              <a:rPr lang="ru-RU" sz="2000" dirty="0" smtClean="0"/>
              <a:t>Идея в том, что у </a:t>
            </a:r>
            <a:r>
              <a:rPr lang="en-US" sz="2000" dirty="0" smtClean="0"/>
              <a:t>LSM </a:t>
            </a:r>
            <a:r>
              <a:rPr lang="ru-RU" sz="2000" dirty="0" smtClean="0"/>
              <a:t>дерева есть несколько уровней хранения увеличивающихся размеров, первый (нулевой, он же </a:t>
            </a:r>
            <a:r>
              <a:rPr lang="en-US" sz="2000" dirty="0" err="1" smtClean="0"/>
              <a:t>memtable</a:t>
            </a:r>
            <a:r>
              <a:rPr lang="en-US" sz="2000" dirty="0" smtClean="0"/>
              <a:t>) </a:t>
            </a:r>
            <a:r>
              <a:rPr lang="ru-RU" sz="2000" dirty="0" smtClean="0"/>
              <a:t>из которых лежит в памяти, а остальные лежат на диске. Каждый уровень представляет собой дерево или список деревьев, и у каждого уровня есть растущий (обычно в 10 раз на уровень) лимит размера. Вставка производится сначала в нулевой уровень, при переполнении он сбрасывается в первый, при переполнении первого во второй… И так далее. Вставки получаются быстрые, так как не нужно мучиться с перезаписью отдельных мелких блоков данных. Однако зато мы, во-первых, имеем неслабый </a:t>
            </a:r>
            <a:r>
              <a:rPr lang="en-US" sz="2000" dirty="0" smtClean="0"/>
              <a:t>write amplification, </a:t>
            </a:r>
            <a:r>
              <a:rPr lang="ru-RU" sz="2000" dirty="0" smtClean="0"/>
              <a:t>а во-вторых – при поиске значений должны просматривать все деревья (что не круто). С первым ничего не поделаешь, а со вторым борются поддержанием в памяти </a:t>
            </a:r>
            <a:r>
              <a:rPr lang="en-US" sz="2000" dirty="0" smtClean="0"/>
              <a:t>bloom-</a:t>
            </a:r>
            <a:r>
              <a:rPr lang="ru-RU" sz="2000" dirty="0" smtClean="0"/>
              <a:t>фильтров, посмотрев которые, можно сказать, в каких деревьях данных точно НЕТ, а в каких они МОГУТ БЫТЬ.</a:t>
            </a:r>
            <a:r>
              <a:rPr lang="en-US" sz="2000" dirty="0" smtClean="0"/>
              <a:t>”</a:t>
            </a:r>
            <a:endParaRPr lang="ru-RU" sz="2000" dirty="0"/>
          </a:p>
        </p:txBody>
      </p:sp>
      <p:sp>
        <p:nvSpPr>
          <p:cNvPr id="4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Можно реализовать один из индексов</a:t>
            </a:r>
            <a:r>
              <a:rPr lang="en-US" sz="2800" dirty="0"/>
              <a:t>: B-Tree, LSM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017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Что говорит </a:t>
            </a:r>
            <a:r>
              <a:rPr lang="en-US" dirty="0" smtClean="0"/>
              <a:t>Google?</a:t>
            </a:r>
            <a:endParaRPr lang="ru-RU"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485900" y="5714555"/>
            <a:ext cx="9782801" cy="1043608"/>
          </a:xfrm>
        </p:spPr>
        <p:txBody>
          <a:bodyPr rtlCol="0"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https://www.alibabacloud.com/blog/starting-from-zero-build-an-lsm-database-with-500-lines-of-code_598114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84" y="1484784"/>
            <a:ext cx="8488406" cy="41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32" y="548680"/>
            <a:ext cx="3795229" cy="4968552"/>
          </a:xfrm>
          <a:prstGeom prst="rect">
            <a:avLst/>
          </a:prstGeom>
          <a:effectLst>
            <a:glow rad="127000">
              <a:schemeClr val="accent1">
                <a:lumMod val="75000"/>
              </a:schemeClr>
            </a:glow>
          </a:effectLst>
        </p:spPr>
      </p:pic>
      <p:sp>
        <p:nvSpPr>
          <p:cNvPr id="3" name="Объект 13"/>
          <p:cNvSpPr txBox="1">
            <a:spLocks/>
          </p:cNvSpPr>
          <p:nvPr/>
        </p:nvSpPr>
        <p:spPr>
          <a:xfrm>
            <a:off x="1269876" y="5733256"/>
            <a:ext cx="9782801" cy="1043608"/>
          </a:xfrm>
          <a:prstGeom prst="rect">
            <a:avLst/>
          </a:prstGeom>
        </p:spPr>
        <p:txBody>
          <a:bodyPr rtlCol="0"/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4"/>
              </a:rPr>
              <a:t>https://www.amazon.com/Designing-Data-Intensive-Applications-Reliable-Maintainable/dp/1449373321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84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13"/>
          <p:cNvSpPr txBox="1">
            <a:spLocks/>
          </p:cNvSpPr>
          <p:nvPr/>
        </p:nvSpPr>
        <p:spPr>
          <a:xfrm>
            <a:off x="1269876" y="5733256"/>
            <a:ext cx="9782801" cy="1043608"/>
          </a:xfrm>
          <a:prstGeom prst="rect">
            <a:avLst/>
          </a:prstGeom>
        </p:spPr>
        <p:txBody>
          <a:bodyPr rtlCol="0"/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3"/>
              </a:rPr>
              <a:t>https://www.sobyte.net/post/2022-04/lsm-tree/#21-lsm-tree-framework-diagram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435680"/>
            <a:ext cx="9099376" cy="5285221"/>
          </a:xfrm>
          <a:prstGeom prst="rect">
            <a:avLst/>
          </a:prstGeom>
        </p:spPr>
      </p:pic>
      <p:sp>
        <p:nvSpPr>
          <p:cNvPr id="5" name="Заголовок 12"/>
          <p:cNvSpPr txBox="1">
            <a:spLocks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LSM Tree framework diagram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70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7908" y="2564904"/>
            <a:ext cx="9782801" cy="648072"/>
          </a:xfrm>
        </p:spPr>
        <p:txBody>
          <a:bodyPr rtlCol="0">
            <a:noAutofit/>
          </a:bodyPr>
          <a:lstStyle/>
          <a:p>
            <a:pPr algn="just"/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400" dirty="0" smtClean="0"/>
              <a:t>Реализовать </a:t>
            </a:r>
            <a:r>
              <a:rPr lang="en-US" sz="2400" dirty="0" smtClean="0"/>
              <a:t>key-value </a:t>
            </a:r>
            <a:r>
              <a:rPr lang="ru-RU" sz="2400" dirty="0" smtClean="0"/>
              <a:t>хранилище с использованием </a:t>
            </a:r>
            <a:r>
              <a:rPr lang="en-US" sz="2400" i="1" dirty="0" smtClean="0"/>
              <a:t>WAL(Write-ahead logging</a:t>
            </a:r>
            <a:r>
              <a:rPr lang="en-US" sz="2400" dirty="0" smtClean="0"/>
              <a:t>), LSM-tree(</a:t>
            </a:r>
            <a:r>
              <a:rPr lang="en-US" sz="2400" i="1" dirty="0"/>
              <a:t>Log-structured </a:t>
            </a:r>
            <a:r>
              <a:rPr lang="en-US" sz="2400" i="1" dirty="0" smtClean="0"/>
              <a:t>merge-tree)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SsTable</a:t>
            </a:r>
            <a:r>
              <a:rPr lang="en-US" sz="2400" i="1" dirty="0" smtClean="0"/>
              <a:t>(Sorted String Table</a:t>
            </a:r>
            <a:r>
              <a:rPr lang="en-US" sz="2400" dirty="0" smtClean="0"/>
              <a:t>) </a:t>
            </a:r>
            <a:r>
              <a:rPr lang="ru-RU" sz="2400" dirty="0" smtClean="0"/>
              <a:t>со </a:t>
            </a:r>
            <a:r>
              <a:rPr lang="en-US" sz="2400" dirty="0" smtClean="0"/>
              <a:t>Sparse Index</a:t>
            </a:r>
            <a:r>
              <a:rPr lang="ru-RU" sz="2400" dirty="0" smtClean="0"/>
              <a:t> и </a:t>
            </a:r>
            <a:r>
              <a:rPr lang="en-US" sz="2400" dirty="0" smtClean="0"/>
              <a:t>Bloom-</a:t>
            </a:r>
            <a:r>
              <a:rPr lang="ru-RU" sz="2400" dirty="0" smtClean="0"/>
              <a:t>фильтром.</a:t>
            </a:r>
            <a:r>
              <a:rPr lang="en-US" sz="2400" dirty="0" smtClean="0"/>
              <a:t> </a:t>
            </a:r>
            <a:r>
              <a:rPr lang="ru-RU" sz="2400" dirty="0" smtClean="0"/>
              <a:t>Продемонстрировать работу хранилища на примере хранения изображений.</a:t>
            </a:r>
            <a:endParaRPr lang="ru-RU" sz="2400" dirty="0"/>
          </a:p>
        </p:txBody>
      </p:sp>
      <p:sp>
        <p:nvSpPr>
          <p:cNvPr id="4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Формулировка задачи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642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Общая схема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1548142"/>
            <a:ext cx="90963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Структура </a:t>
            </a:r>
            <a:r>
              <a:rPr lang="en-US" sz="2800" dirty="0" err="1" smtClean="0"/>
              <a:t>SsTable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2420888"/>
            <a:ext cx="7050297" cy="40972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16" y="188640"/>
            <a:ext cx="5158933" cy="26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1916832"/>
            <a:ext cx="7139462" cy="4285308"/>
          </a:xfrm>
          <a:prstGeom prst="rect">
            <a:avLst/>
          </a:prstGeom>
        </p:spPr>
      </p:pic>
      <p:sp>
        <p:nvSpPr>
          <p:cNvPr id="5" name="Заголовок 12"/>
          <p:cNvSpPr txBox="1">
            <a:spLocks/>
          </p:cNvSpPr>
          <p:nvPr/>
        </p:nvSpPr>
        <p:spPr>
          <a:xfrm>
            <a:off x="1557908" y="18864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Что будем хранить?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160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тематика 16 х 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82_TF02787947.potx" id="{3964D7A7-1B85-4031-AAD6-1B50F98CF473}" vid="{CAF00616-F4D4-4454-9A4A-5919532F2D53}"/>
    </a:ext>
  </a:extLst>
</a:theme>
</file>

<file path=ppt/theme/theme2.xml><?xml version="1.0" encoding="utf-8"?>
<a:theme xmlns:a="http://schemas.openxmlformats.org/drawingml/2006/main" name="Тема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по математике с символом Пи (широкоэкранный формат)</Template>
  <TotalTime>222</TotalTime>
  <Words>118</Words>
  <Application>Microsoft Office PowerPoint</Application>
  <PresentationFormat>Произвольный</PresentationFormat>
  <Paragraphs>42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Euphemia</vt:lpstr>
      <vt:lpstr>Математика 16 х 9</vt:lpstr>
      <vt:lpstr>Индекс для СУБД</vt:lpstr>
      <vt:lpstr> Подробнее про LSM: “LSM-деревья (Log-structured merge-tree). Идея в том, что у LSM дерева есть несколько уровней хранения увеличивающихся размеров, первый (нулевой, он же memtable) из которых лежит в памяти, а остальные лежат на диске. Каждый уровень представляет собой дерево или список деревьев, и у каждого уровня есть растущий (обычно в 10 раз на уровень) лимит размера. Вставка производится сначала в нулевой уровень, при переполнении он сбрасывается в первый, при переполнении первого во второй… И так далее. Вставки получаются быстрые, так как не нужно мучиться с перезаписью отдельных мелких блоков данных. Однако зато мы, во-первых, имеем неслабый write amplification, а во-вторых – при поиске значений должны просматривать все деревья (что не круто). С первым ничего не поделаешь, а со вторым борются поддержанием в памяти bloom-фильтров, посмотрев которые, можно сказать, в каких деревьях данных точно НЕТ, а в каких они МОГУТ БЫТЬ.”</vt:lpstr>
      <vt:lpstr>Что говорит Google?</vt:lpstr>
      <vt:lpstr>Презентация PowerPoint</vt:lpstr>
      <vt:lpstr>Презентация PowerPoint</vt:lpstr>
      <vt:lpstr> Реализовать key-value хранилище с использованием WAL(Write-ahead logging), LSM-tree(Log-structured merge-tree), SsTable(Sorted String Table) со Sparse Index и Bloom-фильтром. Продемонстрировать работу хранилища на примере хранения изображений.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ToDo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Макет заголовка</dc:title>
  <dc:creator>Илья</dc:creator>
  <cp:lastModifiedBy>Илья</cp:lastModifiedBy>
  <cp:revision>65</cp:revision>
  <dcterms:created xsi:type="dcterms:W3CDTF">2023-01-16T11:11:26Z</dcterms:created>
  <dcterms:modified xsi:type="dcterms:W3CDTF">2023-01-17T09:43:17Z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